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94" r:id="rId2"/>
    <p:sldId id="297" r:id="rId3"/>
    <p:sldId id="295" r:id="rId4"/>
    <p:sldId id="296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12" r:id="rId14"/>
    <p:sldId id="307" r:id="rId15"/>
    <p:sldId id="308" r:id="rId16"/>
    <p:sldId id="309" r:id="rId17"/>
    <p:sldId id="310" r:id="rId18"/>
    <p:sldId id="311" r:id="rId19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D1384-82CA-4A54-9AA0-FDAE94B352CC}" type="datetimeFigureOut">
              <a:rPr lang="zh-TW" altLang="en-US" smtClean="0"/>
              <a:t>2023/11/6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116DF-1835-4F8E-AB29-07FB1F8C16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3076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9:notes"/>
          <p:cNvSpPr txBox="1">
            <a:spLocks noGrp="1"/>
          </p:cNvSpPr>
          <p:nvPr>
            <p:ph type="body" idx="1"/>
          </p:nvPr>
        </p:nvSpPr>
        <p:spPr>
          <a:xfrm>
            <a:off x="983933" y="3551380"/>
            <a:ext cx="7871456" cy="290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8" name="Google Shape;51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09863" y="923925"/>
            <a:ext cx="4419600" cy="2487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9:notes"/>
          <p:cNvSpPr txBox="1">
            <a:spLocks noGrp="1"/>
          </p:cNvSpPr>
          <p:nvPr>
            <p:ph type="body" idx="1"/>
          </p:nvPr>
        </p:nvSpPr>
        <p:spPr>
          <a:xfrm>
            <a:off x="983933" y="3551380"/>
            <a:ext cx="7871456" cy="290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8" name="Google Shape;51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09863" y="923925"/>
            <a:ext cx="4419600" cy="2487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35148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9:notes"/>
          <p:cNvSpPr txBox="1">
            <a:spLocks noGrp="1"/>
          </p:cNvSpPr>
          <p:nvPr>
            <p:ph type="body" idx="1"/>
          </p:nvPr>
        </p:nvSpPr>
        <p:spPr>
          <a:xfrm>
            <a:off x="983933" y="3551380"/>
            <a:ext cx="7871456" cy="290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8" name="Google Shape;51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09863" y="923925"/>
            <a:ext cx="4419600" cy="2487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80599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9:notes"/>
          <p:cNvSpPr txBox="1">
            <a:spLocks noGrp="1"/>
          </p:cNvSpPr>
          <p:nvPr>
            <p:ph type="body" idx="1"/>
          </p:nvPr>
        </p:nvSpPr>
        <p:spPr>
          <a:xfrm>
            <a:off x="983933" y="3551380"/>
            <a:ext cx="7871456" cy="290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8" name="Google Shape;51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09863" y="923925"/>
            <a:ext cx="4419600" cy="2487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07331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9:notes"/>
          <p:cNvSpPr txBox="1">
            <a:spLocks noGrp="1"/>
          </p:cNvSpPr>
          <p:nvPr>
            <p:ph type="body" idx="1"/>
          </p:nvPr>
        </p:nvSpPr>
        <p:spPr>
          <a:xfrm>
            <a:off x="983933" y="3551380"/>
            <a:ext cx="7871456" cy="290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8" name="Google Shape;51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09863" y="923925"/>
            <a:ext cx="4419600" cy="2487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97637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9:notes"/>
          <p:cNvSpPr txBox="1">
            <a:spLocks noGrp="1"/>
          </p:cNvSpPr>
          <p:nvPr>
            <p:ph type="body" idx="1"/>
          </p:nvPr>
        </p:nvSpPr>
        <p:spPr>
          <a:xfrm>
            <a:off x="983933" y="3551380"/>
            <a:ext cx="7871456" cy="290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8" name="Google Shape;51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09863" y="923925"/>
            <a:ext cx="4419600" cy="2487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52408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9:notes"/>
          <p:cNvSpPr txBox="1">
            <a:spLocks noGrp="1"/>
          </p:cNvSpPr>
          <p:nvPr>
            <p:ph type="body" idx="1"/>
          </p:nvPr>
        </p:nvSpPr>
        <p:spPr>
          <a:xfrm>
            <a:off x="983933" y="3551380"/>
            <a:ext cx="7871456" cy="290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8" name="Google Shape;51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09863" y="923925"/>
            <a:ext cx="4419600" cy="2487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08635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9:notes"/>
          <p:cNvSpPr txBox="1">
            <a:spLocks noGrp="1"/>
          </p:cNvSpPr>
          <p:nvPr>
            <p:ph type="body" idx="1"/>
          </p:nvPr>
        </p:nvSpPr>
        <p:spPr>
          <a:xfrm>
            <a:off x="983933" y="3551380"/>
            <a:ext cx="7871456" cy="290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8" name="Google Shape;51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09863" y="923925"/>
            <a:ext cx="4419600" cy="2487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281033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9:notes"/>
          <p:cNvSpPr txBox="1">
            <a:spLocks noGrp="1"/>
          </p:cNvSpPr>
          <p:nvPr>
            <p:ph type="body" idx="1"/>
          </p:nvPr>
        </p:nvSpPr>
        <p:spPr>
          <a:xfrm>
            <a:off x="983933" y="3551380"/>
            <a:ext cx="7871456" cy="290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8" name="Google Shape;51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09863" y="923925"/>
            <a:ext cx="4419600" cy="2487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922365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6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4" name="Google Shape;574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9:notes"/>
          <p:cNvSpPr txBox="1">
            <a:spLocks noGrp="1"/>
          </p:cNvSpPr>
          <p:nvPr>
            <p:ph type="body" idx="1"/>
          </p:nvPr>
        </p:nvSpPr>
        <p:spPr>
          <a:xfrm>
            <a:off x="983933" y="3551380"/>
            <a:ext cx="7871456" cy="290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8" name="Google Shape;51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09863" y="923925"/>
            <a:ext cx="4419600" cy="2487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87122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9:notes"/>
          <p:cNvSpPr txBox="1">
            <a:spLocks noGrp="1"/>
          </p:cNvSpPr>
          <p:nvPr>
            <p:ph type="body" idx="1"/>
          </p:nvPr>
        </p:nvSpPr>
        <p:spPr>
          <a:xfrm>
            <a:off x="983933" y="3551380"/>
            <a:ext cx="7871456" cy="290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8" name="Google Shape;51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09863" y="923925"/>
            <a:ext cx="4419600" cy="2487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67578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9:notes"/>
          <p:cNvSpPr txBox="1">
            <a:spLocks noGrp="1"/>
          </p:cNvSpPr>
          <p:nvPr>
            <p:ph type="body" idx="1"/>
          </p:nvPr>
        </p:nvSpPr>
        <p:spPr>
          <a:xfrm>
            <a:off x="983933" y="3551380"/>
            <a:ext cx="7871456" cy="290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8" name="Google Shape;51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09863" y="923925"/>
            <a:ext cx="4419600" cy="2487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9496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9:notes"/>
          <p:cNvSpPr txBox="1">
            <a:spLocks noGrp="1"/>
          </p:cNvSpPr>
          <p:nvPr>
            <p:ph type="body" idx="1"/>
          </p:nvPr>
        </p:nvSpPr>
        <p:spPr>
          <a:xfrm>
            <a:off x="983933" y="3551380"/>
            <a:ext cx="7871456" cy="290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8" name="Google Shape;51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09863" y="923925"/>
            <a:ext cx="4419600" cy="2487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45442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9:notes"/>
          <p:cNvSpPr txBox="1">
            <a:spLocks noGrp="1"/>
          </p:cNvSpPr>
          <p:nvPr>
            <p:ph type="body" idx="1"/>
          </p:nvPr>
        </p:nvSpPr>
        <p:spPr>
          <a:xfrm>
            <a:off x="983933" y="3551380"/>
            <a:ext cx="7871456" cy="290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8" name="Google Shape;51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09863" y="923925"/>
            <a:ext cx="4419600" cy="2487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91133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9:notes"/>
          <p:cNvSpPr txBox="1">
            <a:spLocks noGrp="1"/>
          </p:cNvSpPr>
          <p:nvPr>
            <p:ph type="body" idx="1"/>
          </p:nvPr>
        </p:nvSpPr>
        <p:spPr>
          <a:xfrm>
            <a:off x="983933" y="3551380"/>
            <a:ext cx="7871456" cy="290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8" name="Google Shape;51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09863" y="923925"/>
            <a:ext cx="4419600" cy="2487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336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9:notes"/>
          <p:cNvSpPr txBox="1">
            <a:spLocks noGrp="1"/>
          </p:cNvSpPr>
          <p:nvPr>
            <p:ph type="body" idx="1"/>
          </p:nvPr>
        </p:nvSpPr>
        <p:spPr>
          <a:xfrm>
            <a:off x="983933" y="3551380"/>
            <a:ext cx="7871456" cy="290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8" name="Google Shape;51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09863" y="923925"/>
            <a:ext cx="4419600" cy="2487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71451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9:notes"/>
          <p:cNvSpPr txBox="1">
            <a:spLocks noGrp="1"/>
          </p:cNvSpPr>
          <p:nvPr>
            <p:ph type="body" idx="1"/>
          </p:nvPr>
        </p:nvSpPr>
        <p:spPr>
          <a:xfrm>
            <a:off x="983933" y="3551380"/>
            <a:ext cx="7871456" cy="290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8" name="Google Shape;51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09863" y="923925"/>
            <a:ext cx="4419600" cy="2487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88340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22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0" name="Google Shape;30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D7352CA-EA71-44E9-8088-F0E283F5E1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16" y="5767744"/>
            <a:ext cx="2088381" cy="54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86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8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8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8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55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977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8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837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8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51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951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064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5" name="Google Shape;15;p7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153400" y="6274033"/>
            <a:ext cx="2942266" cy="447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8793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9"/>
          <p:cNvSpPr/>
          <p:nvPr/>
        </p:nvSpPr>
        <p:spPr>
          <a:xfrm>
            <a:off x="344692" y="681037"/>
            <a:ext cx="8138974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lang="en-US" altLang="zh-TW" sz="3600" b="1" kern="0" dirty="0">
                <a:solidFill>
                  <a:srgbClr val="28375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3-11</a:t>
            </a:r>
            <a:r>
              <a:rPr lang="zh-TW" altLang="en-US" sz="3600" b="1" kern="0" dirty="0">
                <a:solidFill>
                  <a:srgbClr val="28375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武漢國中午餐教育特色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283755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6C6F64-E8A2-4F79-B962-0A0B28770C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838200" y="1269811"/>
            <a:ext cx="4782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rgbClr val="0070C0"/>
                </a:solidFill>
              </a:rPr>
              <a:t>學校資源教育融入午餐教育課程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92" y="1825625"/>
            <a:ext cx="7176377" cy="3797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239" y="1175662"/>
            <a:ext cx="4585100" cy="3378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9"/>
          <p:cNvSpPr/>
          <p:nvPr/>
        </p:nvSpPr>
        <p:spPr>
          <a:xfrm>
            <a:off x="309522" y="681037"/>
            <a:ext cx="10619315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83755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利用無聲廣播、多媒體電視牆推廣午餐相關訊息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283755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ADEFAF0-24D6-49A2-885B-AD56EEC2D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887" y="1175662"/>
            <a:ext cx="6105581" cy="4579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EA2577B-3241-4EE4-AEFB-E4A7887D5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22" y="1779670"/>
            <a:ext cx="6208724" cy="4657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912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9"/>
          <p:cNvSpPr/>
          <p:nvPr/>
        </p:nvSpPr>
        <p:spPr>
          <a:xfrm>
            <a:off x="309522" y="681037"/>
            <a:ext cx="10619315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  <a:tabLst/>
              <a:defRPr/>
            </a:pP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283755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652E174-E4C4-400A-A18E-8107FDBC5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448" y="1175661"/>
            <a:ext cx="6088390" cy="4567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68C38D1-05C6-408C-B2F4-BBA121791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82" y="2482155"/>
            <a:ext cx="5357768" cy="4019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03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9"/>
          <p:cNvSpPr/>
          <p:nvPr/>
        </p:nvSpPr>
        <p:spPr>
          <a:xfrm>
            <a:off x="309522" y="681037"/>
            <a:ext cx="10619315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午餐教育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853748" y="1477108"/>
            <a:ext cx="95308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/>
              <a:t>講座名稱：營養教育及用餐禮儀宣導</a:t>
            </a:r>
            <a:endParaRPr lang="en-US" altLang="zh-TW" sz="3600" dirty="0"/>
          </a:p>
          <a:p>
            <a:r>
              <a:rPr lang="zh-TW" altLang="en-US" sz="3600" dirty="0"/>
              <a:t>時間：新生訓練</a:t>
            </a:r>
            <a:endParaRPr lang="en-US" altLang="zh-TW" sz="3600" dirty="0"/>
          </a:p>
          <a:p>
            <a:r>
              <a:rPr lang="zh-TW" altLang="en-US" sz="3600" dirty="0"/>
              <a:t>講師：營養師</a:t>
            </a:r>
            <a:endParaRPr lang="en-US" altLang="zh-TW" sz="3600" dirty="0"/>
          </a:p>
          <a:p>
            <a:r>
              <a:rPr lang="zh-TW" altLang="en-US" sz="3600" dirty="0"/>
              <a:t>對象：七年級新生</a:t>
            </a:r>
            <a:endParaRPr lang="en-US" altLang="zh-TW" sz="3600" dirty="0"/>
          </a:p>
          <a:p>
            <a:r>
              <a:rPr lang="zh-TW" altLang="en-US" sz="3600" dirty="0"/>
              <a:t>講座內容：</a:t>
            </a:r>
            <a:endParaRPr lang="en-US" altLang="zh-TW" sz="3600" dirty="0"/>
          </a:p>
          <a:p>
            <a:r>
              <a:rPr lang="en-US" altLang="zh-TW" sz="3600" dirty="0"/>
              <a:t>	</a:t>
            </a:r>
            <a:r>
              <a:rPr lang="zh-TW" altLang="en-US" sz="3600" dirty="0"/>
              <a:t>藉由講座讓七年級新生認識本校午餐的</a:t>
            </a:r>
            <a:br>
              <a:rPr lang="en-US" altLang="zh-TW" sz="3600" dirty="0"/>
            </a:br>
            <a:r>
              <a:rPr lang="en-US" altLang="zh-TW" sz="3600" dirty="0"/>
              <a:t>	</a:t>
            </a:r>
            <a:r>
              <a:rPr lang="zh-TW" altLang="en-US" sz="3600" dirty="0"/>
              <a:t>營養成分、流程與用餐禮儀。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056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9"/>
          <p:cNvSpPr/>
          <p:nvPr/>
        </p:nvSpPr>
        <p:spPr>
          <a:xfrm>
            <a:off x="309522" y="681037"/>
            <a:ext cx="10619315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午餐教育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76A2797-03A5-42FE-8957-B7837D432A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15" y="1593908"/>
            <a:ext cx="6200222" cy="4650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7A987E9-999D-47A3-88CA-437C9D80B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8887" y="1817082"/>
            <a:ext cx="5131371" cy="3848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523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9"/>
          <p:cNvSpPr/>
          <p:nvPr/>
        </p:nvSpPr>
        <p:spPr>
          <a:xfrm>
            <a:off x="309522" y="681037"/>
            <a:ext cx="10619315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  <a:tabLst/>
              <a:defRPr/>
            </a:pP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283755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" name="Google Shape;522;p39"/>
          <p:cNvSpPr/>
          <p:nvPr/>
        </p:nvSpPr>
        <p:spPr>
          <a:xfrm>
            <a:off x="461922" y="833437"/>
            <a:ext cx="10619315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午餐教育：新住民多元文化體驗日活動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8" y="1480462"/>
            <a:ext cx="6125299" cy="4592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384" y="1329810"/>
            <a:ext cx="3690308" cy="4921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842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9"/>
          <p:cNvSpPr/>
          <p:nvPr/>
        </p:nvSpPr>
        <p:spPr>
          <a:xfrm>
            <a:off x="309522" y="681037"/>
            <a:ext cx="10619315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  <a:tabLst/>
              <a:defRPr/>
            </a:pP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283755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" name="Google Shape;522;p39"/>
          <p:cNvSpPr/>
          <p:nvPr/>
        </p:nvSpPr>
        <p:spPr>
          <a:xfrm>
            <a:off x="461922" y="833437"/>
            <a:ext cx="10619315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午餐教育：幹部訓練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" name="Google Shape;522;p39"/>
          <p:cNvSpPr/>
          <p:nvPr/>
        </p:nvSpPr>
        <p:spPr>
          <a:xfrm>
            <a:off x="6478790" y="833436"/>
            <a:ext cx="4450047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午餐禮儀：打菜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22" y="1480462"/>
            <a:ext cx="5627077" cy="4220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/>
          <a:srcRect l="26755" t="20888" r="15364"/>
          <a:stretch/>
        </p:blipFill>
        <p:spPr>
          <a:xfrm>
            <a:off x="6478790" y="1480460"/>
            <a:ext cx="4115941" cy="4219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986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9"/>
          <p:cNvSpPr/>
          <p:nvPr/>
        </p:nvSpPr>
        <p:spPr>
          <a:xfrm>
            <a:off x="309522" y="681037"/>
            <a:ext cx="10619315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  <a:tabLst/>
              <a:defRPr/>
            </a:pP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283755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" name="Google Shape;522;p39"/>
          <p:cNvSpPr/>
          <p:nvPr/>
        </p:nvSpPr>
        <p:spPr>
          <a:xfrm>
            <a:off x="461922" y="833437"/>
            <a:ext cx="10619315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午餐教育</a:t>
            </a:r>
            <a:r>
              <a:rPr lang="zh-TW" altLang="en-US" sz="3600" b="1" kern="0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：家政課程融入</a:t>
            </a:r>
            <a:r>
              <a:rPr lang="en-US" altLang="zh-TW" sz="3600" b="1" kern="0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3600" b="1" kern="0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食物里程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20" y="1328062"/>
            <a:ext cx="3869623" cy="5160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84174" y="1328061"/>
            <a:ext cx="6646987" cy="4985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536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9"/>
          <p:cNvSpPr/>
          <p:nvPr/>
        </p:nvSpPr>
        <p:spPr>
          <a:xfrm>
            <a:off x="309522" y="681037"/>
            <a:ext cx="10619315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  <a:tabLst/>
              <a:defRPr/>
            </a:pP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283755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" name="Google Shape;522;p39"/>
          <p:cNvSpPr/>
          <p:nvPr/>
        </p:nvSpPr>
        <p:spPr>
          <a:xfrm>
            <a:off x="461922" y="833437"/>
            <a:ext cx="10619315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午餐教育</a:t>
            </a:r>
            <a:r>
              <a:rPr lang="zh-TW" altLang="en-US" sz="3600" b="1" kern="0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：隔宿露營</a:t>
            </a:r>
            <a:r>
              <a:rPr lang="en-US" altLang="zh-TW" sz="3600" b="1" kern="0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3600" b="1" kern="0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炊事融入衛生禮儀教育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8" y="1988434"/>
            <a:ext cx="4700411" cy="3524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3" y="1950946"/>
            <a:ext cx="6331228" cy="3561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15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46"/>
          <p:cNvSpPr/>
          <p:nvPr/>
        </p:nvSpPr>
        <p:spPr>
          <a:xfrm>
            <a:off x="646250" y="502325"/>
            <a:ext cx="6282557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TW" sz="36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午餐教育:畢業旅行–用餐禮儀</a:t>
            </a:r>
            <a:endParaRPr sz="36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7" name="Google Shape;577;p46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807" y="1278190"/>
            <a:ext cx="4809068" cy="360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46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171" y="1707444"/>
            <a:ext cx="5068712" cy="3801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A59DBF9B-99F4-4BDD-80AB-4EBB4E381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92" y="2302586"/>
            <a:ext cx="5554946" cy="3124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22" name="Google Shape;522;p39"/>
          <p:cNvSpPr/>
          <p:nvPr/>
        </p:nvSpPr>
        <p:spPr>
          <a:xfrm>
            <a:off x="344692" y="681037"/>
            <a:ext cx="8138974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lang="zh-TW" altLang="en-US" sz="3600" b="1" kern="0" dirty="0">
                <a:solidFill>
                  <a:srgbClr val="28375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結合輔導室辦理歲末感恩活動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283755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E9D7C9D-A163-4CAA-8104-EBC986FDA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622" y="1175662"/>
            <a:ext cx="5829449" cy="3279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6503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9"/>
          <p:cNvSpPr/>
          <p:nvPr/>
        </p:nvSpPr>
        <p:spPr>
          <a:xfrm>
            <a:off x="344692" y="681037"/>
            <a:ext cx="8138974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lang="zh-TW" altLang="en-US" sz="3600" b="1" kern="0" noProof="0" dirty="0">
                <a:solidFill>
                  <a:srgbClr val="28375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技職教育：餐飲類科課程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283755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6C6F64-E8A2-4F79-B962-0A0B28770C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C24F553-34BA-450A-8E52-627C88B2C8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16" y="1825625"/>
            <a:ext cx="4843480" cy="3874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4F4196A-6B56-4100-AE32-77CE8D3C3F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70" y="1825625"/>
            <a:ext cx="4843480" cy="3874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466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9"/>
          <p:cNvSpPr/>
          <p:nvPr/>
        </p:nvSpPr>
        <p:spPr>
          <a:xfrm>
            <a:off x="344692" y="681037"/>
            <a:ext cx="8138974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lang="zh-TW" altLang="en-US" sz="3600" b="1" kern="0" dirty="0">
                <a:solidFill>
                  <a:srgbClr val="28375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高關懷課程融入餐飲課程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283755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6C6F64-E8A2-4F79-B962-0A0B28770C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C24F553-34BA-450A-8E52-627C88B2C8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92" y="1175663"/>
            <a:ext cx="5356712" cy="4285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4F4196A-6B56-4100-AE32-77CE8D3C3F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715" y="1175661"/>
            <a:ext cx="5317474" cy="4253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448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9"/>
          <p:cNvSpPr/>
          <p:nvPr/>
        </p:nvSpPr>
        <p:spPr>
          <a:xfrm>
            <a:off x="344692" y="681037"/>
            <a:ext cx="8138974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lang="zh-TW" altLang="en-US" sz="3600" b="1" kern="0" noProof="0" dirty="0">
                <a:solidFill>
                  <a:srgbClr val="28375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武漢國中午餐教育相關課程與活動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283755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6C6F64-E8A2-4F79-B962-0A0B28770C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新住民多元文化體驗日活動</a:t>
            </a:r>
            <a:endParaRPr lang="en-US" altLang="zh-TW" dirty="0"/>
          </a:p>
          <a:p>
            <a:r>
              <a:rPr lang="zh-TW" altLang="en-US" dirty="0"/>
              <a:t>健康衛生課程融入日常生活</a:t>
            </a:r>
            <a:r>
              <a:rPr lang="en-US" altLang="zh-TW" dirty="0"/>
              <a:t>-</a:t>
            </a:r>
            <a:r>
              <a:rPr lang="zh-TW" altLang="en-US" dirty="0"/>
              <a:t>口腔衛生餐後潔牙</a:t>
            </a:r>
            <a:endParaRPr lang="en-US" altLang="zh-TW" dirty="0"/>
          </a:p>
          <a:p>
            <a:r>
              <a:rPr lang="zh-TW" altLang="en-US" dirty="0"/>
              <a:t>家政課程融入</a:t>
            </a:r>
            <a:r>
              <a:rPr lang="en-US" altLang="zh-TW" dirty="0"/>
              <a:t>-</a:t>
            </a:r>
            <a:r>
              <a:rPr lang="zh-TW" altLang="en-US" dirty="0"/>
              <a:t>食物里程</a:t>
            </a:r>
            <a:endParaRPr lang="en-US" altLang="zh-TW" dirty="0"/>
          </a:p>
          <a:p>
            <a:r>
              <a:rPr lang="zh-TW" altLang="en-US" dirty="0"/>
              <a:t>寒暑假營隊</a:t>
            </a:r>
            <a:r>
              <a:rPr lang="en-US" altLang="zh-TW" dirty="0"/>
              <a:t>-</a:t>
            </a:r>
            <a:r>
              <a:rPr lang="zh-TW" altLang="en-US" dirty="0"/>
              <a:t>飲食對身體的影響</a:t>
            </a:r>
            <a:endParaRPr lang="en-US" altLang="zh-TW" dirty="0"/>
          </a:p>
          <a:p>
            <a:r>
              <a:rPr lang="zh-TW" altLang="en-US" dirty="0"/>
              <a:t>隔宿露營</a:t>
            </a:r>
            <a:r>
              <a:rPr lang="en-US" altLang="zh-TW" dirty="0"/>
              <a:t>-</a:t>
            </a:r>
            <a:r>
              <a:rPr lang="zh-TW" altLang="en-US" dirty="0"/>
              <a:t>炊事融入衛生禮儀教育</a:t>
            </a:r>
            <a:endParaRPr lang="en-US" altLang="zh-TW" dirty="0"/>
          </a:p>
          <a:p>
            <a:r>
              <a:rPr lang="zh-TW" altLang="en-US" dirty="0"/>
              <a:t>畢業旅行</a:t>
            </a:r>
            <a:r>
              <a:rPr lang="en-US" altLang="zh-TW" dirty="0"/>
              <a:t>-</a:t>
            </a:r>
            <a:r>
              <a:rPr lang="zh-TW" altLang="en-US" dirty="0"/>
              <a:t>用餐禮儀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285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9"/>
          <p:cNvSpPr/>
          <p:nvPr/>
        </p:nvSpPr>
        <p:spPr>
          <a:xfrm>
            <a:off x="309523" y="681037"/>
            <a:ext cx="9995062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83755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午餐時間</a:t>
            </a:r>
            <a:r>
              <a:rPr kumimoji="0" lang="en-US" altLang="zh-TW" sz="3600" b="1" i="0" u="none" strike="noStrike" kern="0" cap="none" spc="0" normalizeH="0" baseline="0" noProof="0" dirty="0">
                <a:ln>
                  <a:noFill/>
                </a:ln>
                <a:solidFill>
                  <a:srgbClr val="283755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83755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校長巡視了解用餐情形與學生對話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283755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45C0C54-F1EB-4308-B389-0A433CD92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616" y="1175662"/>
            <a:ext cx="5335398" cy="4001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3570124-DB28-453C-960D-48C285EE35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0" y="2277609"/>
            <a:ext cx="5335400" cy="4001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78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9"/>
          <p:cNvSpPr/>
          <p:nvPr/>
        </p:nvSpPr>
        <p:spPr>
          <a:xfrm>
            <a:off x="309522" y="681037"/>
            <a:ext cx="10443469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83755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午餐時間</a:t>
            </a:r>
            <a:r>
              <a:rPr kumimoji="0" lang="en-US" altLang="zh-TW" sz="3600" b="1" i="0" u="none" strike="noStrike" kern="0" cap="none" spc="0" normalizeH="0" baseline="0" noProof="0" dirty="0">
                <a:ln>
                  <a:noFill/>
                </a:ln>
                <a:solidFill>
                  <a:srgbClr val="283755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83755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午餐執秘每天了解用餐情形並做紀錄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283755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261" y="1175662"/>
            <a:ext cx="3664600" cy="2748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260" y="3924112"/>
            <a:ext cx="3664601" cy="2748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257" y="1175662"/>
            <a:ext cx="3664600" cy="2748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0C74FE7-2B73-460F-AA2D-FB9639822B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256" y="3924112"/>
            <a:ext cx="3664601" cy="2749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538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9"/>
          <p:cNvSpPr/>
          <p:nvPr/>
        </p:nvSpPr>
        <p:spPr>
          <a:xfrm>
            <a:off x="309523" y="681037"/>
            <a:ext cx="9995062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83755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午餐時間</a:t>
            </a:r>
            <a:r>
              <a:rPr kumimoji="0" lang="en-US" altLang="zh-TW" sz="3600" b="1" i="0" u="none" strike="noStrike" kern="0" cap="none" spc="0" normalizeH="0" baseline="0" noProof="0" dirty="0">
                <a:ln>
                  <a:noFill/>
                </a:ln>
                <a:solidFill>
                  <a:srgbClr val="283755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83755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午餐執秘每天了解用餐量</a:t>
            </a:r>
            <a:r>
              <a:rPr lang="zh-TW" altLang="en-US" sz="3600" b="1" kern="0" dirty="0">
                <a:solidFill>
                  <a:srgbClr val="28375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情形</a:t>
            </a:r>
            <a:br>
              <a:rPr lang="en-US" altLang="zh-TW" sz="3600" b="1" kern="0" dirty="0">
                <a:solidFill>
                  <a:srgbClr val="28375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3600" b="1" kern="0" dirty="0">
                <a:solidFill>
                  <a:srgbClr val="28375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及剩餘廚餘多寡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283755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1270470-82EC-4BD6-A7B3-DE4350F01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53" y="928349"/>
            <a:ext cx="3557598" cy="4742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3699810-78A9-43FB-9336-64BF3EC4E5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89" y="1434571"/>
            <a:ext cx="3780211" cy="5039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CD1CBCB-5BA5-478F-943A-2E40A5EE56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066" y="928349"/>
            <a:ext cx="5551780" cy="3122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872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9"/>
          <p:cNvSpPr/>
          <p:nvPr/>
        </p:nvSpPr>
        <p:spPr>
          <a:xfrm>
            <a:off x="309523" y="681037"/>
            <a:ext cx="9995062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83755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校園學習牆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283755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BE3587E-5E53-4310-A44A-16B1BFFAE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22" y="2080470"/>
            <a:ext cx="5460759" cy="4096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FD3A6E7-68F6-47BE-AA12-F041BBD457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874" y="1175661"/>
            <a:ext cx="5460758" cy="4096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253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3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3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3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3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3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3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3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3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3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3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3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3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3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3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3.0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246</Words>
  <Application>Microsoft Office PowerPoint</Application>
  <PresentationFormat>寬螢幕</PresentationFormat>
  <Paragraphs>31</Paragraphs>
  <Slides>18</Slides>
  <Notes>18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3" baseType="lpstr">
      <vt:lpstr>Microsoft JhengHei</vt:lpstr>
      <vt:lpstr>新細明體</vt:lpstr>
      <vt:lpstr>Arial</vt:lpstr>
      <vt:lpstr>Calibri</vt:lpstr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WH214</dc:creator>
  <cp:lastModifiedBy>admin</cp:lastModifiedBy>
  <cp:revision>20</cp:revision>
  <cp:lastPrinted>2023-11-05T23:50:28Z</cp:lastPrinted>
  <dcterms:created xsi:type="dcterms:W3CDTF">2022-11-24T06:54:09Z</dcterms:created>
  <dcterms:modified xsi:type="dcterms:W3CDTF">2023-11-05T23:51:56Z</dcterms:modified>
</cp:coreProperties>
</file>