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6" r:id="rId3"/>
    <p:sldId id="287" r:id="rId4"/>
    <p:sldId id="288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</p:sldIdLst>
  <p:sldSz cx="12192000" cy="6858000"/>
  <p:notesSz cx="9926638" cy="6797675"/>
  <p:embeddedFontLst>
    <p:embeddedFont>
      <p:font typeface="Microsoft JhengHei" panose="020B0604030504040204" pitchFamily="34" charset="-120"/>
      <p:regular r:id="rId30"/>
      <p:bold r:id="rId31"/>
    </p:embeddedFont>
    <p:embeddedFont>
      <p:font typeface="Microsoft JhengHei" panose="020B0604030504040204" pitchFamily="34" charset="-120"/>
      <p:regular r:id="rId30"/>
      <p:bold r:id="rId31"/>
    </p:embeddedFont>
    <p:embeddedFont>
      <p:font typeface="DFKai-SB" panose="03000509000000000000" pitchFamily="65" charset="-120"/>
      <p:regular r:id="rId32"/>
    </p:embeddedFont>
    <p:embeddedFont>
      <p:font typeface="Libre Franklin" panose="02020500000000000000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3" roundtripDataSignature="AMtx7mjuFUyfxT1A4XIXHA9nNKBoXydo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4662E9-203E-4AA6-A33D-85AC2BBD2F70}">
  <a:tblStyle styleId="{614662E9-203E-4AA6-A33D-85AC2BBD2F70}" styleName="Table_0">
    <a:wholeTbl>
      <a:tcTxStyle b="off" i="off">
        <a:font>
          <a:latin typeface="Source Han Sans CN"/>
          <a:ea typeface="Source Han Sans CN"/>
          <a:cs typeface="Source Han Sans CN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Source Han Sans CN"/>
          <a:ea typeface="Source Han Sans CN"/>
          <a:cs typeface="Source Han Sans CN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Source Han Sans CN"/>
          <a:ea typeface="Source Han Sans CN"/>
          <a:cs typeface="Source Han Sans CN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Source Han Sans CN"/>
          <a:ea typeface="Source Han Sans CN"/>
          <a:cs typeface="Source Han Sans CN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Source Han Sans CN"/>
          <a:ea typeface="Source Han Sans CN"/>
          <a:cs typeface="Source Han Sans CN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55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9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93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2799" y="0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6" name="Google Shape;53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2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4" name="Google Shape;54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3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1" name="Google Shape;55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4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8" name="Google Shape;55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5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5" name="Google Shape;56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6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4" name="Google Shape;57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7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7" name="Google Shape;75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8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69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2" name="Google Shape;77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70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1" name="Google Shape;78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3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p31:notes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0" name="Google Shape;79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2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9" name="Google Shape;79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3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6" name="Google Shape;806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9" name="Google Shape;819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92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6" name="Google Shape;826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93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3" name="Google Shape;833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94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4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9" name="Google Shape;849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32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2" name="Google Shape;462;p32:notes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33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33:notes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6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1" name="Google Shape;49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7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8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0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7" name="Google Shape;52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6" name="Google Shape;26;p81"/>
          <p:cNvPicPr preferRelativeResize="0"/>
          <p:nvPr/>
        </p:nvPicPr>
        <p:blipFill rotWithShape="1">
          <a:blip r:embed="rId2">
            <a:alphaModFix/>
          </a:blip>
          <a:srcRect b="1458"/>
          <a:stretch/>
        </p:blipFill>
        <p:spPr>
          <a:xfrm>
            <a:off x="-321" y="-10138"/>
            <a:ext cx="12192321" cy="686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8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8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8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" name="Google Shape;15;p7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53400" y="6274033"/>
            <a:ext cx="2942266" cy="44744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SWtFzo8zX3EQ1V6c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hyperlink" Target="https://forms.gle/YQXVk5nyKcHsa2Np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978" y="244143"/>
            <a:ext cx="3078328" cy="80394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1524001" y="282047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1142" y="2718377"/>
            <a:ext cx="8676456" cy="367946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1739309" y="1712671"/>
            <a:ext cx="9296443" cy="936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洪靜芳 督學、鄧秀蓁 校長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976275" y="460154"/>
            <a:ext cx="3287645" cy="1301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zh-TW" sz="7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  迎!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8263920" y="3355835"/>
            <a:ext cx="346963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zh-TW" sz="5500" b="1" i="0" u="none" strike="noStrike" cap="none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蒞臨輔導!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61" y="0"/>
            <a:ext cx="12208461" cy="6883627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1"/>
          <p:cNvSpPr/>
          <p:nvPr/>
        </p:nvSpPr>
        <p:spPr>
          <a:xfrm>
            <a:off x="646250" y="502325"/>
            <a:ext cx="7673661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午餐教育:家政課程融入－食物里程</a:t>
            </a:r>
            <a:endParaRPr sz="3600" b="1" i="0" u="none" strike="noStrike" cap="none">
              <a:solidFill>
                <a:srgbClr val="2837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0" name="Google Shape;54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6791" y="1704586"/>
            <a:ext cx="5556374" cy="416727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541" name="Google Shape;54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583" y="1704586"/>
            <a:ext cx="5556374" cy="416727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8189" y="996950"/>
            <a:ext cx="4044951" cy="539326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547" name="Google Shape;547;p42"/>
          <p:cNvSpPr/>
          <p:nvPr/>
        </p:nvSpPr>
        <p:spPr>
          <a:xfrm>
            <a:off x="646251" y="502325"/>
            <a:ext cx="7131794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午餐教育:食農教育–有機農夫體驗</a:t>
            </a:r>
            <a:endParaRPr sz="3600" b="1" i="0" u="none" strike="noStrike" cap="none">
              <a:solidFill>
                <a:srgbClr val="2837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8" name="Google Shape;54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250" y="1464732"/>
            <a:ext cx="5700889" cy="427566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9313" y="829112"/>
            <a:ext cx="4217798" cy="562626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554" name="Google Shape;554;p43"/>
          <p:cNvSpPr/>
          <p:nvPr/>
        </p:nvSpPr>
        <p:spPr>
          <a:xfrm>
            <a:off x="646250" y="502325"/>
            <a:ext cx="556748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午餐教育:技藝班餐飲課程</a:t>
            </a:r>
            <a:endParaRPr sz="3600" b="1" i="0" u="none" strike="noStrike" cap="none">
              <a:solidFill>
                <a:srgbClr val="2837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55" name="Google Shape;55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250" y="1555381"/>
            <a:ext cx="5567485" cy="417373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4"/>
          <p:cNvSpPr/>
          <p:nvPr/>
        </p:nvSpPr>
        <p:spPr>
          <a:xfrm>
            <a:off x="646251" y="502325"/>
            <a:ext cx="9457306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Arial"/>
                <a:ea typeface="Arial"/>
                <a:cs typeface="Arial"/>
                <a:sym typeface="Arial"/>
              </a:rPr>
              <a:t>午餐教育:彈性課程–潭水藝文：客家粄條文化</a:t>
            </a:r>
            <a:endParaRPr sz="3600" b="1" i="0" u="none" strike="noStrike" cap="none">
              <a:solidFill>
                <a:srgbClr val="2837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711" y="1614310"/>
            <a:ext cx="5260623" cy="394546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562" name="Google Shape;56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3067" y="1614310"/>
            <a:ext cx="5260623" cy="394546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5"/>
          <p:cNvSpPr/>
          <p:nvPr/>
        </p:nvSpPr>
        <p:spPr>
          <a:xfrm>
            <a:off x="646250" y="502325"/>
            <a:ext cx="9118535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Arial"/>
                <a:ea typeface="Arial"/>
                <a:cs typeface="Arial"/>
                <a:sym typeface="Arial"/>
              </a:rPr>
              <a:t>午餐教育:隔宿露營-炊事融入衛生禮儀教育</a:t>
            </a:r>
            <a:endParaRPr sz="3600" b="1" i="0" u="none" strike="noStrike" cap="none">
              <a:solidFill>
                <a:srgbClr val="2837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0314" y="914686"/>
            <a:ext cx="3942881" cy="2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5780" y="3818357"/>
            <a:ext cx="3905576" cy="292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2123" y="914686"/>
            <a:ext cx="3803734" cy="285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2123" y="3870512"/>
            <a:ext cx="3803732" cy="2851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6"/>
          <p:cNvSpPr/>
          <p:nvPr/>
        </p:nvSpPr>
        <p:spPr>
          <a:xfrm>
            <a:off x="646250" y="502325"/>
            <a:ext cx="6282557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Arial"/>
                <a:ea typeface="Arial"/>
                <a:cs typeface="Arial"/>
                <a:sym typeface="Arial"/>
              </a:rPr>
              <a:t>午餐教育:畢業旅行–用餐禮儀</a:t>
            </a:r>
            <a:endParaRPr sz="3600" b="1" i="0" u="none" strike="noStrike" cap="none">
              <a:solidFill>
                <a:srgbClr val="2837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690077" y="1404025"/>
            <a:ext cx="5410202" cy="36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736" y="1707444"/>
            <a:ext cx="5709583" cy="38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67"/>
          <p:cNvSpPr txBox="1">
            <a:spLocks noGrp="1"/>
          </p:cNvSpPr>
          <p:nvPr>
            <p:ph type="subTitle" idx="1"/>
          </p:nvPr>
        </p:nvSpPr>
        <p:spPr>
          <a:xfrm>
            <a:off x="742866" y="1680471"/>
            <a:ext cx="11329863" cy="409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83755"/>
              </a:buClr>
              <a:buSzPts val="3952"/>
              <a:buFont typeface="Arial"/>
              <a:buChar char="•"/>
            </a:pPr>
            <a:r>
              <a:rPr lang="zh-TW" sz="3952" b="1" dirty="0">
                <a:solidFill>
                  <a:srgbClr val="283755"/>
                </a:solidFill>
              </a:rPr>
              <a:t>新住民多元文化體驗日活動</a:t>
            </a:r>
            <a:endParaRPr sz="3952" b="1" dirty="0">
              <a:solidFill>
                <a:srgbClr val="283755"/>
              </a:solidFill>
            </a:endParaRPr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83755"/>
              </a:buClr>
              <a:buSzPts val="3952"/>
              <a:buFont typeface="Arial"/>
              <a:buChar char="•"/>
            </a:pPr>
            <a:r>
              <a:rPr lang="zh-TW" sz="3952" b="1" dirty="0">
                <a:solidFill>
                  <a:srgbClr val="283755"/>
                </a:solidFill>
              </a:rPr>
              <a:t>健康衛生課程融入日常生活</a:t>
            </a:r>
            <a:r>
              <a:rPr lang="zh-TW" sz="3952" b="1" dirty="0">
                <a:solidFill>
                  <a:srgbClr val="283755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zh-TW" sz="3952" b="1" dirty="0">
                <a:solidFill>
                  <a:srgbClr val="283755"/>
                </a:solidFill>
              </a:rPr>
              <a:t>口腔衛生餐後潔牙</a:t>
            </a:r>
            <a:endParaRPr sz="3952" b="1" dirty="0">
              <a:solidFill>
                <a:srgbClr val="283755"/>
              </a:solidFill>
            </a:endParaRPr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83755"/>
              </a:buClr>
              <a:buSzPts val="3952"/>
              <a:buFont typeface="Arial"/>
              <a:buChar char="•"/>
            </a:pPr>
            <a:r>
              <a:rPr lang="zh-TW" sz="3952" b="1" dirty="0">
                <a:solidFill>
                  <a:srgbClr val="283755"/>
                </a:solidFill>
              </a:rPr>
              <a:t>家政課程融入</a:t>
            </a:r>
            <a:r>
              <a:rPr lang="zh-TW" sz="3952" b="1" dirty="0">
                <a:solidFill>
                  <a:srgbClr val="283755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zh-TW" sz="3952" b="1" dirty="0">
                <a:solidFill>
                  <a:srgbClr val="283755"/>
                </a:solidFill>
              </a:rPr>
              <a:t>食物里程</a:t>
            </a:r>
            <a:endParaRPr sz="3952" b="1" dirty="0">
              <a:solidFill>
                <a:srgbClr val="283755"/>
              </a:solidFill>
            </a:endParaRPr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83755"/>
              </a:buClr>
              <a:buSzPts val="3952"/>
              <a:buFont typeface="Arial"/>
              <a:buChar char="•"/>
            </a:pPr>
            <a:r>
              <a:rPr lang="zh-TW" sz="3952" b="1" dirty="0">
                <a:solidFill>
                  <a:srgbClr val="283755"/>
                </a:solidFill>
              </a:rPr>
              <a:t>食農教育</a:t>
            </a:r>
            <a:r>
              <a:rPr lang="zh-TW" sz="3952" b="1" dirty="0">
                <a:solidFill>
                  <a:srgbClr val="283755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zh-TW" sz="3952" b="1" dirty="0">
                <a:solidFill>
                  <a:srgbClr val="283755"/>
                </a:solidFill>
              </a:rPr>
              <a:t>有機農夫體驗</a:t>
            </a:r>
            <a:endParaRPr sz="3952" b="1" dirty="0">
              <a:solidFill>
                <a:srgbClr val="283755"/>
              </a:solidFill>
            </a:endParaRPr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83755"/>
              </a:buClr>
              <a:buSzPts val="3952"/>
              <a:buFont typeface="Arial"/>
              <a:buChar char="•"/>
            </a:pPr>
            <a:r>
              <a:rPr lang="zh-TW" sz="3952" b="1" dirty="0">
                <a:solidFill>
                  <a:srgbClr val="283755"/>
                </a:solidFill>
              </a:rPr>
              <a:t>彈性課程</a:t>
            </a:r>
            <a:r>
              <a:rPr lang="zh-TW" sz="3952" b="1" dirty="0">
                <a:solidFill>
                  <a:srgbClr val="283755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zh-TW" sz="3952" b="1" dirty="0">
                <a:solidFill>
                  <a:srgbClr val="283755"/>
                </a:solidFill>
              </a:rPr>
              <a:t>潭水藝文：客家粄條文化</a:t>
            </a:r>
            <a:endParaRPr sz="3952" b="1" dirty="0">
              <a:solidFill>
                <a:srgbClr val="283755"/>
              </a:solidFill>
            </a:endParaRPr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83755"/>
              </a:buClr>
              <a:buSzPts val="3952"/>
              <a:buFont typeface="Arial"/>
              <a:buChar char="•"/>
            </a:pPr>
            <a:r>
              <a:rPr lang="zh-TW" sz="3952" b="1" dirty="0">
                <a:solidFill>
                  <a:srgbClr val="283755"/>
                </a:solidFill>
              </a:rPr>
              <a:t>隔宿露營-炊事融入衛生禮儀教育</a:t>
            </a:r>
            <a:endParaRPr sz="3952" b="1" dirty="0">
              <a:solidFill>
                <a:srgbClr val="283755"/>
              </a:solidFill>
            </a:endParaRPr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83755"/>
              </a:buClr>
              <a:buSzPts val="3952"/>
              <a:buFont typeface="Arial"/>
              <a:buChar char="•"/>
            </a:pPr>
            <a:r>
              <a:rPr lang="zh-TW" sz="3952" b="1" dirty="0">
                <a:solidFill>
                  <a:srgbClr val="283755"/>
                </a:solidFill>
              </a:rPr>
              <a:t>畢業旅行</a:t>
            </a:r>
            <a:r>
              <a:rPr lang="zh-TW" sz="3952" b="1" dirty="0">
                <a:solidFill>
                  <a:srgbClr val="283755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zh-TW" sz="3952" b="1" dirty="0">
                <a:solidFill>
                  <a:srgbClr val="283755"/>
                </a:solidFill>
              </a:rPr>
              <a:t>用餐禮儀</a:t>
            </a:r>
            <a:endParaRPr sz="3952" b="1" dirty="0">
              <a:solidFill>
                <a:srgbClr val="283755"/>
              </a:solidFill>
            </a:endParaRPr>
          </a:p>
          <a:p>
            <a:pPr marL="457200" lvl="0" indent="-2997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1" dirty="0">
              <a:solidFill>
                <a:srgbClr val="283755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endParaRPr sz="2480" b="1" dirty="0">
              <a:solidFill>
                <a:srgbClr val="283755"/>
              </a:solidFill>
            </a:endParaRPr>
          </a:p>
          <a:p>
            <a:pPr marL="457200" lvl="0" indent="-2997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1" dirty="0">
              <a:solidFill>
                <a:srgbClr val="283755"/>
              </a:solidFill>
            </a:endParaRPr>
          </a:p>
          <a:p>
            <a:pPr marL="457200" lvl="0" indent="-2997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1" dirty="0">
              <a:solidFill>
                <a:srgbClr val="283755"/>
              </a:solidFill>
            </a:endParaRPr>
          </a:p>
          <a:p>
            <a:pPr marL="457200" lvl="0" indent="-2997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1" dirty="0">
              <a:solidFill>
                <a:srgbClr val="283755"/>
              </a:solidFill>
            </a:endParaRPr>
          </a:p>
          <a:p>
            <a:pPr marL="457200" lvl="0" indent="-2997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1" dirty="0">
              <a:solidFill>
                <a:srgbClr val="283755"/>
              </a:solidFill>
            </a:endParaRPr>
          </a:p>
          <a:p>
            <a:pPr marL="457200" lvl="0" indent="-2997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1" dirty="0">
              <a:solidFill>
                <a:srgbClr val="283755"/>
              </a:solidFill>
            </a:endParaRPr>
          </a:p>
          <a:p>
            <a:pPr marL="457200" lvl="0" indent="-2997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1" dirty="0">
              <a:solidFill>
                <a:srgbClr val="283755"/>
              </a:solidFill>
            </a:endParaRPr>
          </a:p>
          <a:p>
            <a:pPr marL="457200" lvl="0" indent="-2997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dirty="0"/>
          </a:p>
        </p:txBody>
      </p:sp>
      <p:sp>
        <p:nvSpPr>
          <p:cNvPr id="760" name="Google Shape;760;p67"/>
          <p:cNvSpPr/>
          <p:nvPr/>
        </p:nvSpPr>
        <p:spPr>
          <a:xfrm>
            <a:off x="2803108" y="484175"/>
            <a:ext cx="7721822" cy="69846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altLang="en-US" sz="3600" b="1" dirty="0">
                <a:solidFill>
                  <a:srgbClr val="283755"/>
                </a:solidFill>
              </a:rPr>
              <a:t>武漢國中</a:t>
            </a:r>
            <a:r>
              <a:rPr lang="zh-TW" sz="3600" b="1" i="0" u="none" strike="noStrike" cap="none" dirty="0">
                <a:solidFill>
                  <a:srgbClr val="283755"/>
                </a:solidFill>
                <a:latin typeface="Arial"/>
                <a:ea typeface="Arial"/>
                <a:cs typeface="Arial"/>
                <a:sym typeface="Arial"/>
              </a:rPr>
              <a:t>午餐教育相關課程與活動</a:t>
            </a:r>
            <a:endParaRPr sz="3600" b="1" i="0" u="none" strike="noStrike" cap="none" dirty="0">
              <a:solidFill>
                <a:srgbClr val="28375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68"/>
          <p:cNvSpPr/>
          <p:nvPr/>
        </p:nvSpPr>
        <p:spPr>
          <a:xfrm>
            <a:off x="1031843" y="635358"/>
            <a:ext cx="102765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午餐時間-校長巡視了解用餐情形與學生對話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6" name="Google Shape;76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202028"/>
            <a:ext cx="4933244" cy="27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848" y="1183923"/>
            <a:ext cx="4933244" cy="27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848" y="3958873"/>
            <a:ext cx="4933244" cy="27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6000" y="3976978"/>
            <a:ext cx="4933244" cy="27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9"/>
          <p:cNvSpPr/>
          <p:nvPr/>
        </p:nvSpPr>
        <p:spPr>
          <a:xfrm>
            <a:off x="1031844" y="1147087"/>
            <a:ext cx="102765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午餐時間-午餐執秘每天了解用餐情形並做紀錄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5" name="Google Shape;775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4650" y="4005743"/>
            <a:ext cx="4003473" cy="211192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76" name="Google Shape;776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6242" y="1731862"/>
            <a:ext cx="3962400" cy="206835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77" name="Google Shape;777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4651" y="1731861"/>
            <a:ext cx="4003473" cy="206835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78" name="Google Shape;778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6242" y="4005743"/>
            <a:ext cx="3962400" cy="219372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70"/>
          <p:cNvSpPr/>
          <p:nvPr/>
        </p:nvSpPr>
        <p:spPr>
          <a:xfrm>
            <a:off x="956343" y="548457"/>
            <a:ext cx="106540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午餐時間-午餐執秘每天了解用餐量情形及剩餘廚餘多寡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080" y="3750142"/>
            <a:ext cx="4193972" cy="225637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85" name="Google Shape;785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7356" y="1414412"/>
            <a:ext cx="4179378" cy="212574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86" name="Google Shape;786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4080" y="1414412"/>
            <a:ext cx="4193972" cy="218446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87" name="Google Shape;787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7356" y="3750142"/>
            <a:ext cx="4179378" cy="225637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1"/>
          <p:cNvSpPr/>
          <p:nvPr/>
        </p:nvSpPr>
        <p:spPr>
          <a:xfrm>
            <a:off x="4011411" y="289868"/>
            <a:ext cx="4824580" cy="4946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線上網頁午餐問卷調查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57" name="Google Shape;45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5655" y="1229970"/>
            <a:ext cx="6436092" cy="48270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71"/>
          <p:cNvSpPr/>
          <p:nvPr/>
        </p:nvSpPr>
        <p:spPr>
          <a:xfrm>
            <a:off x="956343" y="548457"/>
            <a:ext cx="106540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午餐線上滿意度調查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3" name="Google Shape;79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589" y="1266738"/>
            <a:ext cx="4356680" cy="235730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94" name="Google Shape;794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7245" y="1266738"/>
            <a:ext cx="4387442" cy="235730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95" name="Google Shape;795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589" y="3942826"/>
            <a:ext cx="4356680" cy="222727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96" name="Google Shape;796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7245" y="3942827"/>
            <a:ext cx="4387442" cy="222727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72"/>
          <p:cNvSpPr/>
          <p:nvPr/>
        </p:nvSpPr>
        <p:spPr>
          <a:xfrm>
            <a:off x="956343" y="548457"/>
            <a:ext cx="106540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午餐問卷模彩與頒獎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3353" y="1800579"/>
            <a:ext cx="5789943" cy="325684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03" name="Google Shape;803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705" y="1800603"/>
            <a:ext cx="5790000" cy="32568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73"/>
          <p:cNvSpPr/>
          <p:nvPr/>
        </p:nvSpPr>
        <p:spPr>
          <a:xfrm>
            <a:off x="1048621" y="288399"/>
            <a:ext cx="33220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情境佈置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9" name="Google Shape;809;p73"/>
          <p:cNvPicPr preferRelativeResize="0"/>
          <p:nvPr/>
        </p:nvPicPr>
        <p:blipFill rotWithShape="1">
          <a:blip r:embed="rId3">
            <a:alphaModFix/>
          </a:blip>
          <a:srcRect b="-815"/>
          <a:stretch/>
        </p:blipFill>
        <p:spPr>
          <a:xfrm>
            <a:off x="1572065" y="980027"/>
            <a:ext cx="3824682" cy="245945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810" name="Google Shape;810;p73"/>
          <p:cNvSpPr txBox="1"/>
          <p:nvPr/>
        </p:nvSpPr>
        <p:spPr>
          <a:xfrm>
            <a:off x="645952" y="1585519"/>
            <a:ext cx="31039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班級公佈欄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1" name="Google Shape;811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3815" y="980027"/>
            <a:ext cx="4018327" cy="245945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812" name="Google Shape;812;p73"/>
          <p:cNvSpPr txBox="1"/>
          <p:nvPr/>
        </p:nvSpPr>
        <p:spPr>
          <a:xfrm>
            <a:off x="6012469" y="1435915"/>
            <a:ext cx="31039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總務處公佈欄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3" name="Google Shape;813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8781" y="3911818"/>
            <a:ext cx="2843870" cy="246225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14" name="Google Shape;814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0114" y="3912315"/>
            <a:ext cx="2931080" cy="246225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15" name="Google Shape;815;p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38657" y="3911818"/>
            <a:ext cx="2871658" cy="246225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816" name="Google Shape;816;p73"/>
          <p:cNvSpPr txBox="1"/>
          <p:nvPr/>
        </p:nvSpPr>
        <p:spPr>
          <a:xfrm>
            <a:off x="644287" y="4404283"/>
            <a:ext cx="31039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校園學習牆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1"/>
          <p:cNvSpPr/>
          <p:nvPr/>
        </p:nvSpPr>
        <p:spPr>
          <a:xfrm>
            <a:off x="956343" y="548457"/>
            <a:ext cx="106540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利用無聲廣播、多媒體電視牆推播午餐相關訊息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2" name="Google Shape;822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506" y="1890272"/>
            <a:ext cx="5455866" cy="321536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23" name="Google Shape;823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1491" y="1913346"/>
            <a:ext cx="5539460" cy="316922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2"/>
          <p:cNvSpPr/>
          <p:nvPr/>
        </p:nvSpPr>
        <p:spPr>
          <a:xfrm>
            <a:off x="956343" y="548457"/>
            <a:ext cx="106540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高關懷課程融入餐飲教育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611" y="1793174"/>
            <a:ext cx="5106389" cy="382979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30" name="Google Shape;830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6884" y="599704"/>
            <a:ext cx="3767447" cy="502326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93"/>
          <p:cNvSpPr/>
          <p:nvPr/>
        </p:nvSpPr>
        <p:spPr>
          <a:xfrm>
            <a:off x="956343" y="548457"/>
            <a:ext cx="106540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咖啡師體驗課程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6" name="Google Shape;836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343" y="1563089"/>
            <a:ext cx="4975761" cy="3731821"/>
          </a:xfrm>
          <a:prstGeom prst="roundRect">
            <a:avLst>
              <a:gd name="adj" fmla="val 9867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37" name="Google Shape;837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4967" y="548457"/>
            <a:ext cx="3967844" cy="529045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94"/>
          <p:cNvSpPr txBox="1">
            <a:spLocks noGrp="1"/>
          </p:cNvSpPr>
          <p:nvPr>
            <p:ph type="subTitle" idx="1"/>
          </p:nvPr>
        </p:nvSpPr>
        <p:spPr>
          <a:xfrm>
            <a:off x="1096489" y="154380"/>
            <a:ext cx="9144000" cy="819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zh-TW" sz="3200"/>
              <a:t>防疫期間防疫措施</a:t>
            </a:r>
            <a:endParaRPr/>
          </a:p>
        </p:txBody>
      </p:sp>
      <p:pic>
        <p:nvPicPr>
          <p:cNvPr id="843" name="Google Shape;843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8379" y="932211"/>
            <a:ext cx="3760518" cy="282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1533" y="973777"/>
            <a:ext cx="3596246" cy="269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8379" y="3871353"/>
            <a:ext cx="3760518" cy="282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1533" y="3871353"/>
            <a:ext cx="3596246" cy="2697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4"/>
          <p:cNvSpPr/>
          <p:nvPr/>
        </p:nvSpPr>
        <p:spPr>
          <a:xfrm>
            <a:off x="1249956" y="134224"/>
            <a:ext cx="7843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zh-TW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零廚餘，將午餐發揮作用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2" name="Google Shape;852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8688" y="2452484"/>
            <a:ext cx="5064154" cy="321916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853" name="Google Shape;853;p74"/>
          <p:cNvSpPr/>
          <p:nvPr/>
        </p:nvSpPr>
        <p:spPr>
          <a:xfrm>
            <a:off x="1613482" y="1014911"/>
            <a:ext cx="8965035" cy="203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減少廚餘浪費，導師會將班級午餐打包放在</a:t>
            </a:r>
            <a:endParaRPr sz="36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冰箱，放學後讓弱勢學生帶回家，減輕家裡</a:t>
            </a:r>
            <a:endParaRPr sz="36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負擔。</a:t>
            </a:r>
            <a:endParaRPr sz="36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0" marR="0" lvl="0" indent="0" algn="l" rtl="0">
              <a:lnSpc>
                <a:spcPct val="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2"/>
          <p:cNvSpPr/>
          <p:nvPr/>
        </p:nvSpPr>
        <p:spPr>
          <a:xfrm>
            <a:off x="4531176" y="318744"/>
            <a:ext cx="4024995" cy="4946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午餐問卷結果呈現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5" name="Google Shape;4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7217" y="1166461"/>
            <a:ext cx="4535019" cy="3762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466" name="Google Shape;46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1468" y="1166461"/>
            <a:ext cx="4842868" cy="3762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3"/>
          <p:cNvSpPr/>
          <p:nvPr/>
        </p:nvSpPr>
        <p:spPr>
          <a:xfrm>
            <a:off x="4290545" y="318744"/>
            <a:ext cx="4024995" cy="4946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午餐問卷結果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3" name="Google Shape;473;p33"/>
          <p:cNvSpPr txBox="1"/>
          <p:nvPr/>
        </p:nvSpPr>
        <p:spPr>
          <a:xfrm>
            <a:off x="2281187" y="1559293"/>
            <a:ext cx="742107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 b="0" i="0" u="sng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班級午餐問卷調查結果</a:t>
            </a:r>
            <a:r>
              <a:rPr lang="zh-TW" sz="2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280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 b="0" i="0" u="sng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教職員午餐問卷結果。</a:t>
            </a:r>
            <a:endParaRPr sz="280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74" name="Google Shape;47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8580" y="2709644"/>
            <a:ext cx="4896374" cy="350240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96080"/>
            <a:ext cx="12208461" cy="6883627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6"/>
          <p:cNvSpPr txBox="1">
            <a:spLocks noGrp="1"/>
          </p:cNvSpPr>
          <p:nvPr>
            <p:ph type="body" idx="1"/>
          </p:nvPr>
        </p:nvSpPr>
        <p:spPr>
          <a:xfrm>
            <a:off x="616846" y="1369298"/>
            <a:ext cx="4411812" cy="35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活動名稱：健康把關一起來。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時間：親職教育日。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對象：全校師生。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活動內容：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685800" lvl="1" indent="-228600" algn="l" rtl="0">
              <a:lnSpc>
                <a:spcPct val="16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藉由闖關抽獎活動宣導並建立口腔衛生、用餐禮儀、健康體位等知識與觀念。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495" name="Google Shape;49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9666" y="483070"/>
            <a:ext cx="3808268" cy="221813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496" name="Google Shape;49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6558" y="3850547"/>
            <a:ext cx="3271706" cy="214384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497" name="Google Shape;497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5524" y="2904761"/>
            <a:ext cx="3293227" cy="223768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498" name="Google Shape;498;p36"/>
          <p:cNvSpPr/>
          <p:nvPr/>
        </p:nvSpPr>
        <p:spPr>
          <a:xfrm>
            <a:off x="809083" y="483070"/>
            <a:ext cx="2521946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午餐教育</a:t>
            </a:r>
            <a:endParaRPr sz="3600" b="1" i="0" u="none" strike="noStrike" cap="none">
              <a:solidFill>
                <a:srgbClr val="2837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61" y="-25628"/>
            <a:ext cx="12208461" cy="6883627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7"/>
          <p:cNvSpPr txBox="1">
            <a:spLocks noGrp="1"/>
          </p:cNvSpPr>
          <p:nvPr>
            <p:ph type="body" idx="1"/>
          </p:nvPr>
        </p:nvSpPr>
        <p:spPr>
          <a:xfrm>
            <a:off x="284821" y="1486393"/>
            <a:ext cx="55487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</a:pPr>
            <a:r>
              <a:rPr lang="zh-TW" sz="2380">
                <a:latin typeface="Microsoft JhengHei"/>
                <a:ea typeface="Microsoft JhengHei"/>
                <a:cs typeface="Microsoft JhengHei"/>
                <a:sym typeface="Microsoft JhengHei"/>
              </a:rPr>
              <a:t>講座名稱：營養教育及用餐禮儀宣導</a:t>
            </a:r>
            <a:endParaRPr sz="238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8600" lvl="0" indent="-2286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</a:pPr>
            <a:r>
              <a:rPr lang="zh-TW" sz="2380">
                <a:latin typeface="Microsoft JhengHei"/>
                <a:ea typeface="Microsoft JhengHei"/>
                <a:cs typeface="Microsoft JhengHei"/>
                <a:sym typeface="Microsoft JhengHei"/>
              </a:rPr>
              <a:t>時間：新生訓練。</a:t>
            </a:r>
            <a:endParaRPr sz="238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8600" lvl="0" indent="-2286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</a:pPr>
            <a:r>
              <a:rPr lang="zh-TW" sz="2380">
                <a:latin typeface="Microsoft JhengHei"/>
                <a:ea typeface="Microsoft JhengHei"/>
                <a:cs typeface="Microsoft JhengHei"/>
                <a:sym typeface="Microsoft JhengHei"/>
              </a:rPr>
              <a:t>講師：營養師。</a:t>
            </a:r>
            <a:endParaRPr sz="238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8600" lvl="0" indent="-2286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</a:pPr>
            <a:r>
              <a:rPr lang="zh-TW" sz="2380">
                <a:latin typeface="Microsoft JhengHei"/>
                <a:ea typeface="Microsoft JhengHei"/>
                <a:cs typeface="Microsoft JhengHei"/>
                <a:sym typeface="Microsoft JhengHei"/>
              </a:rPr>
              <a:t>對象：七年級新生。</a:t>
            </a:r>
            <a:endParaRPr sz="238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8600" lvl="0" indent="-2286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</a:pPr>
            <a:r>
              <a:rPr lang="zh-TW" sz="2380">
                <a:latin typeface="Microsoft JhengHei"/>
                <a:ea typeface="Microsoft JhengHei"/>
                <a:cs typeface="Microsoft JhengHei"/>
                <a:sym typeface="Microsoft JhengHei"/>
              </a:rPr>
              <a:t>講座內容：</a:t>
            </a:r>
            <a:endParaRPr sz="238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685800" lvl="1" indent="-22860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</a:pPr>
            <a:r>
              <a:rPr lang="zh-TW" sz="2040">
                <a:latin typeface="Microsoft JhengHei"/>
                <a:ea typeface="Microsoft JhengHei"/>
                <a:cs typeface="Microsoft JhengHei"/>
                <a:sym typeface="Microsoft JhengHei"/>
              </a:rPr>
              <a:t>藉由此講座讓七年級新生認識本校午餐的營養成分、流程與用餐禮儀。</a:t>
            </a:r>
            <a:endParaRPr sz="204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8600" lvl="0" indent="-7747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endParaRPr sz="2380"/>
          </a:p>
        </p:txBody>
      </p:sp>
      <p:sp>
        <p:nvSpPr>
          <p:cNvPr id="505" name="Google Shape;505;p37"/>
          <p:cNvSpPr/>
          <p:nvPr/>
        </p:nvSpPr>
        <p:spPr>
          <a:xfrm>
            <a:off x="809083" y="483070"/>
            <a:ext cx="2521946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午餐教育</a:t>
            </a:r>
            <a:endParaRPr sz="3600" b="1" i="0" u="none" strike="noStrike" cap="none">
              <a:solidFill>
                <a:srgbClr val="2837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6" name="Google Shape;50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3565" y="2419200"/>
            <a:ext cx="5712419" cy="428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4985" y="154486"/>
            <a:ext cx="4874007" cy="3655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8"/>
          <p:cNvSpPr/>
          <p:nvPr/>
        </p:nvSpPr>
        <p:spPr>
          <a:xfrm>
            <a:off x="7704834" y="608904"/>
            <a:ext cx="3259578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午餐禮儀-打菜</a:t>
            </a:r>
            <a:endParaRPr sz="3600" b="1" i="0" u="none" strike="noStrike" cap="none">
              <a:solidFill>
                <a:srgbClr val="2837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3" name="Google Shape;51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718" y="1475895"/>
            <a:ext cx="5028851" cy="349299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514" name="Google Shape;514;p38"/>
          <p:cNvSpPr/>
          <p:nvPr/>
        </p:nvSpPr>
        <p:spPr>
          <a:xfrm>
            <a:off x="914400" y="608904"/>
            <a:ext cx="4221061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午餐教育-幹部訓練</a:t>
            </a:r>
            <a:endParaRPr sz="3600" b="1" i="0" u="none" strike="noStrike" cap="none">
              <a:solidFill>
                <a:srgbClr val="2837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5" name="Google Shape;51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9777" y="1407703"/>
            <a:ext cx="4839171" cy="362937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61" y="-25628"/>
            <a:ext cx="12208461" cy="6883627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9"/>
          <p:cNvSpPr txBox="1">
            <a:spLocks noGrp="1"/>
          </p:cNvSpPr>
          <p:nvPr>
            <p:ph type="body" idx="1"/>
          </p:nvPr>
        </p:nvSpPr>
        <p:spPr>
          <a:xfrm>
            <a:off x="829969" y="1451295"/>
            <a:ext cx="10515600" cy="51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邀請新住民母親介紹異國美食與文化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2" name="Google Shape;522;p39"/>
          <p:cNvSpPr/>
          <p:nvPr/>
        </p:nvSpPr>
        <p:spPr>
          <a:xfrm>
            <a:off x="646250" y="502325"/>
            <a:ext cx="8138974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午餐教育:新住民多元文化體驗日活動</a:t>
            </a:r>
            <a:endParaRPr sz="3600" b="1" i="0" u="none" strike="noStrike" cap="none">
              <a:solidFill>
                <a:srgbClr val="2837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23" name="Google Shape;52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9511" y="2143647"/>
            <a:ext cx="5429955" cy="407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717285" y="1727392"/>
            <a:ext cx="5289467" cy="39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61" y="-25628"/>
            <a:ext cx="12208461" cy="688362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0"/>
          <p:cNvSpPr txBox="1">
            <a:spLocks noGrp="1"/>
          </p:cNvSpPr>
          <p:nvPr>
            <p:ph type="body" idx="1"/>
          </p:nvPr>
        </p:nvSpPr>
        <p:spPr>
          <a:xfrm>
            <a:off x="829969" y="1451295"/>
            <a:ext cx="10515600" cy="51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推廣午餐後潔牙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531" name="Google Shape;531;p40"/>
          <p:cNvSpPr/>
          <p:nvPr/>
        </p:nvSpPr>
        <p:spPr>
          <a:xfrm>
            <a:off x="646250" y="502325"/>
            <a:ext cx="8138974" cy="494625"/>
          </a:xfrm>
          <a:prstGeom prst="roundRect">
            <a:avLst>
              <a:gd name="adj" fmla="val 42270"/>
            </a:avLst>
          </a:prstGeom>
          <a:gradFill>
            <a:gsLst>
              <a:gs pos="0">
                <a:srgbClr val="F2F2F2"/>
              </a:gs>
              <a:gs pos="99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rgbClr val="28375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午餐教育:健康衛生課程融入日常生活</a:t>
            </a:r>
            <a:endParaRPr sz="3600" b="1" i="0" u="none" strike="noStrike" cap="none">
              <a:solidFill>
                <a:srgbClr val="28375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32" name="Google Shape;53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969" y="2129103"/>
            <a:ext cx="4853590" cy="364019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533" name="Google Shape;533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2771" y="2179363"/>
            <a:ext cx="4786578" cy="358993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418</Words>
  <Application>Microsoft Office PowerPoint</Application>
  <PresentationFormat>寬螢幕</PresentationFormat>
  <Paragraphs>73</Paragraphs>
  <Slides>27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4" baseType="lpstr">
      <vt:lpstr>Microsoft JhengHei</vt:lpstr>
      <vt:lpstr>Libre Franklin</vt:lpstr>
      <vt:lpstr>DFKai-SB</vt:lpstr>
      <vt:lpstr>Times New Roman</vt:lpstr>
      <vt:lpstr>Microsoft JhengHei</vt:lpstr>
      <vt:lpstr>Arial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975908596@qq.com</dc:creator>
  <cp:lastModifiedBy>WH214</cp:lastModifiedBy>
  <cp:revision>5</cp:revision>
  <cp:lastPrinted>2021-12-21T04:25:24Z</cp:lastPrinted>
  <dcterms:created xsi:type="dcterms:W3CDTF">2018-12-22T09:57:01Z</dcterms:created>
  <dcterms:modified xsi:type="dcterms:W3CDTF">2021-12-21T04:53:34Z</dcterms:modified>
</cp:coreProperties>
</file>